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75F62-7771-4FCF-BB64-628FAE806CFD}" type="datetimeFigureOut">
              <a:rPr lang="nl-NL" smtClean="0"/>
              <a:t>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F0A3-B236-40F1-A42C-DB8B96C4D7F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Ey911xXXWg/watch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30188"/>
            <a:ext cx="8456612" cy="1830660"/>
          </a:xfrm>
        </p:spPr>
        <p:txBody>
          <a:bodyPr>
            <a:normAutofit fontScale="90000"/>
          </a:bodyPr>
          <a:lstStyle/>
          <a:p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2700" dirty="0" smtClean="0"/>
              <a:t>Par. 29.3 t/m 29.6</a:t>
            </a:r>
            <a:br>
              <a:rPr lang="nl-NL" sz="2700" dirty="0" smtClean="0"/>
            </a:br>
            <a:r>
              <a:rPr lang="nl-NL" sz="2700" dirty="0" smtClean="0"/>
              <a:t>De </a:t>
            </a:r>
            <a:r>
              <a:rPr lang="nl-NL" sz="2700" dirty="0"/>
              <a:t>mens heeft 3 </a:t>
            </a:r>
            <a:r>
              <a:rPr lang="nl-NL" sz="2700" dirty="0" err="1"/>
              <a:t>nivo’s</a:t>
            </a:r>
            <a:r>
              <a:rPr lang="nl-NL" sz="2700" dirty="0"/>
              <a:t> van </a:t>
            </a:r>
            <a:r>
              <a:rPr lang="nl-NL" sz="2700" dirty="0" smtClean="0"/>
              <a:t>afweer tegen bacteriën, virussen, schimmels, </a:t>
            </a:r>
            <a:r>
              <a:rPr lang="nl-NL" sz="2700" dirty="0" err="1" smtClean="0"/>
              <a:t>ééncellige</a:t>
            </a:r>
            <a:r>
              <a:rPr lang="nl-NL" sz="2700" dirty="0" smtClean="0"/>
              <a:t> parasieten, parasitaire wormen </a:t>
            </a:r>
            <a:r>
              <a:rPr lang="nl-NL" sz="2700" dirty="0" err="1" smtClean="0"/>
              <a:t>én</a:t>
            </a:r>
            <a:r>
              <a:rPr lang="nl-NL" sz="2700" dirty="0" smtClean="0"/>
              <a:t> binnendringende vreemde stoffen</a:t>
            </a:r>
            <a:br>
              <a:rPr lang="nl-NL" sz="2700" dirty="0" smtClean="0"/>
            </a:br>
            <a:r>
              <a:rPr lang="nl-NL" sz="2700" dirty="0" smtClean="0"/>
              <a:t>Eén woord daarvoor:  </a:t>
            </a:r>
            <a:r>
              <a:rPr lang="nl-NL" sz="2700" b="1" dirty="0" smtClean="0"/>
              <a:t>ANTIGENEN</a:t>
            </a:r>
            <a:r>
              <a:rPr lang="nl-NL" sz="2700" dirty="0" smtClean="0"/>
              <a:t> :</a:t>
            </a:r>
            <a:r>
              <a:rPr lang="nl-NL" sz="1800" dirty="0"/>
              <a:t/>
            </a:r>
            <a:br>
              <a:rPr lang="nl-NL" sz="1800" dirty="0"/>
            </a:br>
            <a:r>
              <a:rPr lang="nl-NL" sz="1800" dirty="0"/>
              <a:t/>
            </a:r>
            <a:br>
              <a:rPr lang="nl-NL" sz="1800" dirty="0"/>
            </a:br>
            <a:endParaRPr lang="nl-NL" sz="1800" dirty="0"/>
          </a:p>
        </p:txBody>
      </p:sp>
      <p:pic>
        <p:nvPicPr>
          <p:cNvPr id="4099" name="Picture 3" descr="43-01-BodyDefensesOvervw-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338" y="2349500"/>
            <a:ext cx="8532812" cy="2954338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3644900"/>
            <a:ext cx="8893175" cy="1655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95288" y="3644900"/>
            <a:ext cx="2592387" cy="2447925"/>
          </a:xfrm>
          <a:prstGeom prst="rect">
            <a:avLst/>
          </a:prstGeom>
          <a:solidFill>
            <a:srgbClr val="E0783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84213" y="3802063"/>
            <a:ext cx="2016125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i="0"/>
              <a:t>Huid</a:t>
            </a:r>
          </a:p>
          <a:p>
            <a:pPr>
              <a:spcBef>
                <a:spcPct val="50000"/>
              </a:spcBef>
            </a:pPr>
            <a:r>
              <a:rPr lang="nl-NL" i="0"/>
              <a:t>Epitheel</a:t>
            </a:r>
          </a:p>
          <a:p>
            <a:pPr>
              <a:spcBef>
                <a:spcPct val="50000"/>
              </a:spcBef>
            </a:pPr>
            <a:r>
              <a:rPr lang="nl-NL" i="0"/>
              <a:t>Hoesten – slijm</a:t>
            </a:r>
          </a:p>
          <a:p>
            <a:pPr>
              <a:spcBef>
                <a:spcPct val="50000"/>
              </a:spcBef>
            </a:pPr>
            <a:r>
              <a:rPr lang="nl-NL" i="0"/>
              <a:t>Longen trekken samen d.m.v.glad spierweefsel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059113" y="3656013"/>
            <a:ext cx="2665412" cy="2447575"/>
            <a:chOff x="1927" y="2296"/>
            <a:chExt cx="1633" cy="1769"/>
          </a:xfrm>
        </p:grpSpPr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927" y="2296"/>
              <a:ext cx="1633" cy="1769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2018" y="2355"/>
              <a:ext cx="1043" cy="1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i="0" dirty="0"/>
                <a:t>Fagocyten</a:t>
              </a:r>
            </a:p>
            <a:p>
              <a:pPr>
                <a:spcBef>
                  <a:spcPct val="50000"/>
                </a:spcBef>
              </a:pPr>
              <a:r>
                <a:rPr lang="nl-NL" i="0" dirty="0"/>
                <a:t>Koorts</a:t>
              </a:r>
            </a:p>
            <a:p>
              <a:pPr>
                <a:spcBef>
                  <a:spcPct val="50000"/>
                </a:spcBef>
              </a:pPr>
              <a:endParaRPr lang="en-US" dirty="0"/>
            </a:p>
            <a:p>
              <a:pPr>
                <a:spcBef>
                  <a:spcPct val="50000"/>
                </a:spcBef>
              </a:pPr>
              <a:endParaRPr lang="nl-NL" dirty="0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778500" y="3644900"/>
            <a:ext cx="2957513" cy="2447925"/>
            <a:chOff x="1927" y="2296"/>
            <a:chExt cx="1633" cy="1769"/>
          </a:xfrm>
        </p:grpSpPr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1927" y="2296"/>
              <a:ext cx="1633" cy="1769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2018" y="2355"/>
              <a:ext cx="1043" cy="1258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i="0"/>
                <a:t>Afweer door lymfocyten</a:t>
              </a:r>
            </a:p>
            <a:p>
              <a:pPr>
                <a:spcBef>
                  <a:spcPct val="50000"/>
                </a:spcBef>
              </a:pPr>
              <a:r>
                <a:rPr lang="nl-NL" i="0"/>
                <a:t>Afweer door antistoffen</a:t>
              </a:r>
            </a:p>
            <a:p>
              <a:pPr>
                <a:spcBef>
                  <a:spcPct val="50000"/>
                </a:spcBef>
              </a:pPr>
              <a:endParaRPr lang="nl-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Par. 29.5.2  Killers in het </a:t>
            </a:r>
            <a:r>
              <a:rPr lang="en-US" sz="3200" dirty="0" err="1" smtClean="0"/>
              <a:t>bloed</a:t>
            </a:r>
            <a:endParaRPr lang="nl-NL" sz="3200" dirty="0"/>
          </a:p>
        </p:txBody>
      </p:sp>
      <p:pic>
        <p:nvPicPr>
          <p:cNvPr id="4" name="Tijdelijke aanduiding voor inhoud 3" descr="killercellen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885862"/>
            <a:ext cx="6408712" cy="58616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30188"/>
            <a:ext cx="8456612" cy="1542627"/>
          </a:xfrm>
        </p:spPr>
        <p:txBody>
          <a:bodyPr>
            <a:normAutofit fontScale="90000"/>
          </a:bodyPr>
          <a:lstStyle/>
          <a:p>
            <a:r>
              <a:rPr lang="nl-NL" sz="4000" dirty="0"/>
              <a:t>De mens heeft 3 </a:t>
            </a:r>
            <a:r>
              <a:rPr lang="nl-NL" sz="4000" dirty="0" err="1"/>
              <a:t>nivo’s</a:t>
            </a:r>
            <a:r>
              <a:rPr lang="nl-NL" sz="4000" dirty="0"/>
              <a:t> van afweer</a:t>
            </a:r>
            <a:r>
              <a:rPr lang="nl-NL" sz="4000" dirty="0" smtClean="0"/>
              <a:t>:</a:t>
            </a:r>
            <a:br>
              <a:rPr lang="nl-NL" sz="4000" dirty="0" smtClean="0"/>
            </a:br>
            <a:r>
              <a:rPr lang="nl-NL" sz="4000" dirty="0" smtClean="0"/>
              <a:t>derde afweerlinie = immuunsysteem</a:t>
            </a:r>
            <a:r>
              <a:rPr lang="nl-NL" sz="1800" dirty="0"/>
              <a:t/>
            </a:r>
            <a:br>
              <a:rPr lang="nl-NL" sz="1800" dirty="0"/>
            </a:br>
            <a:r>
              <a:rPr lang="nl-NL" sz="1800" dirty="0"/>
              <a:t/>
            </a:r>
            <a:br>
              <a:rPr lang="nl-NL" sz="1800" dirty="0"/>
            </a:br>
            <a:endParaRPr lang="nl-NL" sz="1800" dirty="0"/>
          </a:p>
        </p:txBody>
      </p:sp>
      <p:pic>
        <p:nvPicPr>
          <p:cNvPr id="4099" name="Picture 3" descr="43-01-BodyDefensesOvervw-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338" y="2204864"/>
            <a:ext cx="8532812" cy="3098974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3644900"/>
            <a:ext cx="8893175" cy="1655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95288" y="3644900"/>
            <a:ext cx="2592387" cy="2447925"/>
          </a:xfrm>
          <a:prstGeom prst="rect">
            <a:avLst/>
          </a:prstGeom>
          <a:solidFill>
            <a:srgbClr val="E0783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84213" y="3802063"/>
            <a:ext cx="2016125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i="0"/>
              <a:t>Huid</a:t>
            </a:r>
          </a:p>
          <a:p>
            <a:pPr>
              <a:spcBef>
                <a:spcPct val="50000"/>
              </a:spcBef>
            </a:pPr>
            <a:r>
              <a:rPr lang="nl-NL" i="0"/>
              <a:t>Epitheel</a:t>
            </a:r>
          </a:p>
          <a:p>
            <a:pPr>
              <a:spcBef>
                <a:spcPct val="50000"/>
              </a:spcBef>
            </a:pPr>
            <a:r>
              <a:rPr lang="nl-NL" i="0"/>
              <a:t>Hoesten – slijm</a:t>
            </a:r>
          </a:p>
          <a:p>
            <a:pPr>
              <a:spcBef>
                <a:spcPct val="50000"/>
              </a:spcBef>
            </a:pPr>
            <a:r>
              <a:rPr lang="nl-NL" i="0"/>
              <a:t>Longen trekken samen d.m.v.glad spierweefsel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059113" y="3656013"/>
            <a:ext cx="2665412" cy="2447575"/>
            <a:chOff x="1927" y="2296"/>
            <a:chExt cx="1633" cy="1769"/>
          </a:xfrm>
        </p:grpSpPr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927" y="2296"/>
              <a:ext cx="1633" cy="1769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2018" y="2355"/>
              <a:ext cx="1043" cy="1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i="0" dirty="0"/>
                <a:t>Fagocyten</a:t>
              </a:r>
            </a:p>
            <a:p>
              <a:pPr>
                <a:spcBef>
                  <a:spcPct val="50000"/>
                </a:spcBef>
              </a:pPr>
              <a:r>
                <a:rPr lang="nl-NL" i="0" dirty="0"/>
                <a:t>Koorts</a:t>
              </a:r>
            </a:p>
            <a:p>
              <a:pPr>
                <a:spcBef>
                  <a:spcPct val="50000"/>
                </a:spcBef>
              </a:pPr>
              <a:endParaRPr lang="en-US" dirty="0"/>
            </a:p>
            <a:p>
              <a:pPr>
                <a:spcBef>
                  <a:spcPct val="50000"/>
                </a:spcBef>
              </a:pPr>
              <a:endParaRPr lang="nl-NL" dirty="0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778500" y="3644900"/>
            <a:ext cx="2957513" cy="2447925"/>
            <a:chOff x="1927" y="2296"/>
            <a:chExt cx="1633" cy="1769"/>
          </a:xfrm>
        </p:grpSpPr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1927" y="2296"/>
              <a:ext cx="1633" cy="1769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2018" y="2355"/>
              <a:ext cx="1043" cy="1258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i="0"/>
                <a:t>Afweer door lymfocyten</a:t>
              </a:r>
            </a:p>
            <a:p>
              <a:pPr>
                <a:spcBef>
                  <a:spcPct val="50000"/>
                </a:spcBef>
              </a:pPr>
              <a:r>
                <a:rPr lang="nl-NL" i="0"/>
                <a:t>Afweer door antistoffen</a:t>
              </a:r>
            </a:p>
            <a:p>
              <a:pPr>
                <a:spcBef>
                  <a:spcPct val="50000"/>
                </a:spcBef>
              </a:pPr>
              <a:endParaRPr lang="nl-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Par. 29.6 OVERZICHT </a:t>
            </a:r>
            <a:r>
              <a:rPr lang="en-US" sz="2400" dirty="0" smtClean="0"/>
              <a:t>SPECIFIEKE AFWEER</a:t>
            </a:r>
            <a:endParaRPr lang="nl-NL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8784976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Par. 29.6.1  </a:t>
            </a:r>
            <a:r>
              <a:rPr lang="en-US" sz="3200" dirty="0" err="1" smtClean="0"/>
              <a:t>Antigenen</a:t>
            </a:r>
            <a:r>
              <a:rPr lang="en-US" sz="3200" dirty="0" smtClean="0"/>
              <a:t> en </a:t>
            </a:r>
            <a:r>
              <a:rPr lang="en-US" sz="3200" dirty="0" err="1" smtClean="0"/>
              <a:t>antistoffen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err="1" smtClean="0"/>
              <a:t>Griepvirus</a:t>
            </a:r>
            <a:r>
              <a:rPr lang="en-US" sz="2000" dirty="0" smtClean="0"/>
              <a:t>? </a:t>
            </a:r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Viruseiwitten</a:t>
            </a:r>
            <a:r>
              <a:rPr lang="en-US" sz="2000" dirty="0" smtClean="0"/>
              <a:t> </a:t>
            </a:r>
            <a:r>
              <a:rPr lang="en-US" sz="2000" dirty="0" err="1" smtClean="0"/>
              <a:t>herkend</a:t>
            </a:r>
            <a:r>
              <a:rPr lang="en-US" sz="2000" dirty="0" smtClean="0"/>
              <a:t> door </a:t>
            </a:r>
            <a:r>
              <a:rPr lang="en-US" sz="2000" dirty="0" err="1" smtClean="0"/>
              <a:t>bepaalde</a:t>
            </a:r>
            <a:r>
              <a:rPr lang="en-US" sz="2000" dirty="0" smtClean="0"/>
              <a:t> </a:t>
            </a:r>
            <a:r>
              <a:rPr lang="en-US" sz="2000" dirty="0" err="1" smtClean="0"/>
              <a:t>lymfocyten</a:t>
            </a:r>
            <a:r>
              <a:rPr lang="en-US" sz="2000" dirty="0" smtClean="0"/>
              <a:t> (</a:t>
            </a:r>
            <a:r>
              <a:rPr lang="en-US" sz="2000" dirty="0" err="1" smtClean="0"/>
              <a:t>witte</a:t>
            </a:r>
            <a:r>
              <a:rPr lang="en-US" sz="2000" dirty="0" smtClean="0"/>
              <a:t> </a:t>
            </a:r>
            <a:r>
              <a:rPr lang="en-US" sz="2000" dirty="0" err="1" smtClean="0"/>
              <a:t>bloedcellen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r>
              <a:rPr lang="en-US" sz="2000" dirty="0" err="1" smtClean="0"/>
              <a:t>Duizenden</a:t>
            </a:r>
            <a:r>
              <a:rPr lang="en-US" sz="2000" dirty="0" smtClean="0"/>
              <a:t> </a:t>
            </a:r>
            <a:r>
              <a:rPr lang="en-US" sz="2000" dirty="0" err="1" smtClean="0"/>
              <a:t>verschillende</a:t>
            </a:r>
            <a:r>
              <a:rPr lang="en-US" sz="2000" dirty="0" smtClean="0"/>
              <a:t> </a:t>
            </a:r>
            <a:r>
              <a:rPr lang="en-US" sz="2000" dirty="0" err="1" smtClean="0"/>
              <a:t>lymfocyten</a:t>
            </a:r>
            <a:r>
              <a:rPr lang="en-US" sz="2000" dirty="0" smtClean="0"/>
              <a:t> in je </a:t>
            </a:r>
            <a:r>
              <a:rPr lang="en-US" sz="2000" dirty="0" err="1" smtClean="0"/>
              <a:t>bloed</a:t>
            </a:r>
            <a:endParaRPr lang="en-US" sz="2000" dirty="0" smtClean="0"/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 err="1" smtClean="0"/>
              <a:t>Elke</a:t>
            </a:r>
            <a:r>
              <a:rPr lang="en-US" sz="2000" dirty="0" smtClean="0"/>
              <a:t> </a:t>
            </a:r>
            <a:r>
              <a:rPr lang="en-US" sz="2000" dirty="0" err="1" smtClean="0"/>
              <a:t>lymfocyt</a:t>
            </a:r>
            <a:r>
              <a:rPr lang="en-US" sz="2000" dirty="0" smtClean="0"/>
              <a:t> </a:t>
            </a:r>
            <a:r>
              <a:rPr lang="en-US" sz="2000" dirty="0" err="1" smtClean="0"/>
              <a:t>heeft</a:t>
            </a:r>
            <a:r>
              <a:rPr lang="en-US" sz="2000" dirty="0" smtClean="0"/>
              <a:t>: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de </a:t>
            </a:r>
            <a:r>
              <a:rPr lang="en-US" sz="2000" dirty="0" err="1" smtClean="0"/>
              <a:t>goede</a:t>
            </a:r>
            <a:r>
              <a:rPr lang="en-US" sz="2000" dirty="0" smtClean="0"/>
              <a:t> RECEPTOREN </a:t>
            </a:r>
            <a:r>
              <a:rPr lang="en-US" sz="2000" dirty="0" err="1" smtClean="0"/>
              <a:t>voor</a:t>
            </a:r>
            <a:r>
              <a:rPr lang="en-US" sz="2000" dirty="0" smtClean="0"/>
              <a:t> </a:t>
            </a:r>
            <a:r>
              <a:rPr lang="en-US" sz="2000" dirty="0" err="1" smtClean="0"/>
              <a:t>één</a:t>
            </a:r>
            <a:r>
              <a:rPr lang="en-US" sz="2000" dirty="0" smtClean="0"/>
              <a:t> </a:t>
            </a:r>
            <a:r>
              <a:rPr lang="en-US" sz="2000" dirty="0" err="1" smtClean="0"/>
              <a:t>specifiek</a:t>
            </a:r>
            <a:r>
              <a:rPr lang="en-US" sz="2000" dirty="0" smtClean="0"/>
              <a:t> </a:t>
            </a:r>
            <a:r>
              <a:rPr lang="en-US" sz="2000" dirty="0" err="1" smtClean="0"/>
              <a:t>vreemd</a:t>
            </a:r>
            <a:r>
              <a:rPr lang="en-US" sz="2000" dirty="0" smtClean="0"/>
              <a:t> </a:t>
            </a:r>
            <a:r>
              <a:rPr lang="en-US" sz="2000" dirty="0" err="1" smtClean="0"/>
              <a:t>eiwit</a:t>
            </a:r>
            <a:endParaRPr lang="en-US" sz="2000" dirty="0" smtClean="0"/>
          </a:p>
          <a:p>
            <a:r>
              <a:rPr lang="en-US" sz="2000" dirty="0" smtClean="0"/>
              <a:t>De </a:t>
            </a:r>
            <a:r>
              <a:rPr lang="en-US" sz="2000" dirty="0" err="1" smtClean="0"/>
              <a:t>vreemde</a:t>
            </a:r>
            <a:r>
              <a:rPr lang="en-US" sz="2000" dirty="0" smtClean="0"/>
              <a:t> </a:t>
            </a:r>
            <a:r>
              <a:rPr lang="en-US" sz="2000" dirty="0" err="1" smtClean="0"/>
              <a:t>eiwitten</a:t>
            </a:r>
            <a:r>
              <a:rPr lang="en-US" sz="2000" dirty="0" smtClean="0"/>
              <a:t> </a:t>
            </a:r>
            <a:r>
              <a:rPr lang="en-US" sz="2000" dirty="0" err="1" smtClean="0"/>
              <a:t>worden</a:t>
            </a:r>
            <a:r>
              <a:rPr lang="en-US" sz="2000" dirty="0" smtClean="0"/>
              <a:t> </a:t>
            </a:r>
            <a:r>
              <a:rPr lang="en-US" sz="2000" dirty="0" err="1" smtClean="0"/>
              <a:t>genoemd</a:t>
            </a:r>
            <a:r>
              <a:rPr lang="en-US" sz="2000" dirty="0" smtClean="0"/>
              <a:t>:  ANTIGENEN</a:t>
            </a:r>
          </a:p>
          <a:p>
            <a:r>
              <a:rPr lang="en-US" sz="2000" dirty="0" err="1" smtClean="0"/>
              <a:t>Lymfocyten</a:t>
            </a:r>
            <a:r>
              <a:rPr lang="en-US" sz="2000" dirty="0" smtClean="0"/>
              <a:t> </a:t>
            </a:r>
            <a:r>
              <a:rPr lang="en-US" sz="2000" dirty="0" err="1" smtClean="0"/>
              <a:t>geven</a:t>
            </a:r>
            <a:r>
              <a:rPr lang="en-US" sz="2000" dirty="0" smtClean="0"/>
              <a:t> </a:t>
            </a:r>
            <a:r>
              <a:rPr lang="en-US" sz="2000" dirty="0" err="1" smtClean="0"/>
              <a:t>ná</a:t>
            </a:r>
            <a:r>
              <a:rPr lang="en-US" sz="2000" dirty="0" smtClean="0"/>
              <a:t> </a:t>
            </a:r>
            <a:r>
              <a:rPr lang="en-US" sz="2000" dirty="0" err="1" smtClean="0"/>
              <a:t>herkenning</a:t>
            </a:r>
            <a:r>
              <a:rPr lang="en-US" sz="2000" dirty="0" smtClean="0"/>
              <a:t>: </a:t>
            </a:r>
            <a:r>
              <a:rPr lang="en-US" sz="2000" dirty="0" err="1" smtClean="0"/>
              <a:t>speciale</a:t>
            </a:r>
            <a:r>
              <a:rPr lang="en-US" sz="2000" dirty="0" smtClean="0"/>
              <a:t> </a:t>
            </a:r>
            <a:r>
              <a:rPr lang="en-US" sz="2000" dirty="0" err="1" smtClean="0"/>
              <a:t>stoffen</a:t>
            </a:r>
            <a:r>
              <a:rPr lang="en-US" sz="2000" dirty="0" smtClean="0"/>
              <a:t> (</a:t>
            </a:r>
            <a:r>
              <a:rPr lang="en-US" sz="2000" dirty="0" err="1" smtClean="0"/>
              <a:t>boodschapstoffen</a:t>
            </a:r>
            <a:r>
              <a:rPr lang="en-US" sz="2000" dirty="0" smtClean="0"/>
              <a:t>) </a:t>
            </a:r>
            <a:r>
              <a:rPr lang="en-US" sz="2000" dirty="0" err="1" smtClean="0"/>
              <a:t>aan</a:t>
            </a:r>
            <a:r>
              <a:rPr lang="en-US" sz="2000" dirty="0" smtClean="0"/>
              <a:t> B-</a:t>
            </a:r>
            <a:r>
              <a:rPr lang="en-US" sz="2000" dirty="0" err="1" smtClean="0"/>
              <a:t>lymfocyten</a:t>
            </a:r>
            <a:r>
              <a:rPr lang="en-US" sz="2000" dirty="0" smtClean="0"/>
              <a:t> ( B van </a:t>
            </a:r>
            <a:r>
              <a:rPr lang="en-US" sz="2000" dirty="0" err="1" smtClean="0"/>
              <a:t>Beenmerg</a:t>
            </a:r>
            <a:r>
              <a:rPr lang="en-US" sz="2000" dirty="0" smtClean="0"/>
              <a:t> – </a:t>
            </a:r>
            <a:r>
              <a:rPr lang="en-US" sz="2000" dirty="0" err="1" smtClean="0"/>
              <a:t>daar</a:t>
            </a:r>
            <a:r>
              <a:rPr lang="en-US" sz="2000" dirty="0" smtClean="0"/>
              <a:t> </a:t>
            </a:r>
            <a:r>
              <a:rPr lang="en-US" sz="2000" dirty="0" err="1" smtClean="0"/>
              <a:t>worden</a:t>
            </a:r>
            <a:r>
              <a:rPr lang="en-US" sz="2000" dirty="0" smtClean="0"/>
              <a:t> </a:t>
            </a:r>
            <a:r>
              <a:rPr lang="en-US" sz="2000" dirty="0" err="1" smtClean="0"/>
              <a:t>ze</a:t>
            </a:r>
            <a:r>
              <a:rPr lang="en-US" sz="2000" dirty="0" smtClean="0"/>
              <a:t> </a:t>
            </a:r>
            <a:r>
              <a:rPr lang="en-US" sz="2000" dirty="0" err="1" smtClean="0"/>
              <a:t>gevormd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B-</a:t>
            </a:r>
            <a:r>
              <a:rPr lang="en-US" sz="2000" dirty="0" err="1" smtClean="0"/>
              <a:t>lymfocyten</a:t>
            </a:r>
            <a:r>
              <a:rPr lang="en-US" sz="2000" dirty="0" smtClean="0"/>
              <a:t> </a:t>
            </a:r>
            <a:r>
              <a:rPr lang="en-US" sz="2000" dirty="0" err="1" smtClean="0"/>
              <a:t>delen</a:t>
            </a:r>
            <a:r>
              <a:rPr lang="en-US" sz="2000" dirty="0" smtClean="0"/>
              <a:t> </a:t>
            </a:r>
            <a:r>
              <a:rPr lang="en-US" sz="2000" dirty="0" err="1" smtClean="0"/>
              <a:t>zich</a:t>
            </a:r>
            <a:r>
              <a:rPr lang="en-US" sz="2000" dirty="0" smtClean="0"/>
              <a:t> in: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1. </a:t>
            </a:r>
            <a:r>
              <a:rPr lang="en-US" sz="2000" dirty="0" err="1" smtClean="0"/>
              <a:t>Plasmacellen</a:t>
            </a:r>
            <a:r>
              <a:rPr lang="en-US" sz="2000" dirty="0" smtClean="0"/>
              <a:t>         </a:t>
            </a:r>
            <a:r>
              <a:rPr lang="en-US" sz="2000" dirty="0" err="1" smtClean="0"/>
              <a:t>Zij</a:t>
            </a:r>
            <a:r>
              <a:rPr lang="en-US" sz="2000" dirty="0" smtClean="0"/>
              <a:t> </a:t>
            </a:r>
            <a:r>
              <a:rPr lang="en-US" sz="2000" dirty="0" err="1" smtClean="0"/>
              <a:t>gaan</a:t>
            </a:r>
            <a:r>
              <a:rPr lang="en-US" sz="2000" dirty="0" smtClean="0"/>
              <a:t> ANTISTOFFEN </a:t>
            </a:r>
            <a:r>
              <a:rPr lang="en-US" sz="2000" dirty="0" err="1" smtClean="0"/>
              <a:t>maken</a:t>
            </a:r>
            <a:endParaRPr lang="en-US" sz="2000" dirty="0" smtClean="0"/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2. B-</a:t>
            </a:r>
            <a:r>
              <a:rPr lang="en-US" sz="2000" dirty="0" err="1" smtClean="0"/>
              <a:t>geheugencellen</a:t>
            </a:r>
            <a:r>
              <a:rPr lang="en-US" sz="2000" dirty="0" smtClean="0"/>
              <a:t>  </a:t>
            </a:r>
            <a:r>
              <a:rPr lang="en-US" sz="2000" dirty="0" err="1" smtClean="0"/>
              <a:t>Voor</a:t>
            </a:r>
            <a:r>
              <a:rPr lang="en-US" sz="2000" dirty="0" smtClean="0"/>
              <a:t> </a:t>
            </a:r>
            <a:r>
              <a:rPr lang="en-US" sz="2000" dirty="0" err="1" smtClean="0"/>
              <a:t>een</a:t>
            </a:r>
            <a:r>
              <a:rPr lang="en-US" sz="2000" dirty="0" smtClean="0"/>
              <a:t> </a:t>
            </a:r>
            <a:r>
              <a:rPr lang="en-US" sz="2000" dirty="0" err="1" smtClean="0"/>
              <a:t>snelle</a:t>
            </a:r>
            <a:r>
              <a:rPr lang="en-US" sz="2000" dirty="0" smtClean="0"/>
              <a:t>(re) </a:t>
            </a:r>
            <a:r>
              <a:rPr lang="en-US" sz="2000" dirty="0" err="1" smtClean="0"/>
              <a:t>herkenning</a:t>
            </a:r>
            <a:r>
              <a:rPr lang="en-US" sz="2000" dirty="0" smtClean="0"/>
              <a:t> </a:t>
            </a:r>
            <a:r>
              <a:rPr lang="en-US" sz="2000" dirty="0" err="1" smtClean="0"/>
              <a:t>bij</a:t>
            </a:r>
            <a:r>
              <a:rPr lang="en-US" sz="2000" dirty="0" smtClean="0"/>
              <a:t> </a:t>
            </a:r>
            <a:r>
              <a:rPr lang="en-US" sz="2000" dirty="0" err="1" smtClean="0"/>
              <a:t>volgende</a:t>
            </a:r>
            <a:r>
              <a:rPr lang="en-US" sz="2000" dirty="0" smtClean="0"/>
              <a:t> </a:t>
            </a:r>
            <a:r>
              <a:rPr lang="en-US" sz="2000" dirty="0" err="1" smtClean="0"/>
              <a:t>infectie</a:t>
            </a:r>
            <a:r>
              <a:rPr lang="en-US" sz="2000" dirty="0" smtClean="0"/>
              <a:t>   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van </a:t>
            </a:r>
            <a:r>
              <a:rPr lang="en-US" sz="2000" b="1" dirty="0" err="1" smtClean="0"/>
              <a:t>dezelfde</a:t>
            </a:r>
            <a:r>
              <a:rPr lang="en-US" sz="2000" dirty="0" smtClean="0"/>
              <a:t> </a:t>
            </a:r>
            <a:r>
              <a:rPr lang="en-US" sz="2000" dirty="0" err="1" smtClean="0"/>
              <a:t>bacterie</a:t>
            </a:r>
            <a:r>
              <a:rPr lang="en-US" sz="2000" dirty="0" smtClean="0"/>
              <a:t>/virus etc.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Je bent </a:t>
            </a:r>
            <a:r>
              <a:rPr lang="en-US" sz="2000" dirty="0" err="1" smtClean="0"/>
              <a:t>dan</a:t>
            </a:r>
            <a:r>
              <a:rPr lang="en-US" sz="2000" dirty="0" smtClean="0"/>
              <a:t> IMMUUN </a:t>
            </a:r>
            <a:r>
              <a:rPr lang="en-US" sz="2000" dirty="0" err="1" smtClean="0"/>
              <a:t>geworden</a:t>
            </a:r>
            <a:endParaRPr lang="en-US" sz="2000" dirty="0" smtClean="0"/>
          </a:p>
          <a:p>
            <a:r>
              <a:rPr lang="en-US" sz="2000" dirty="0" err="1" smtClean="0"/>
              <a:t>Bloedonderzoek</a:t>
            </a:r>
            <a:r>
              <a:rPr lang="en-US" sz="2000" dirty="0" smtClean="0"/>
              <a:t>: </a:t>
            </a:r>
            <a:r>
              <a:rPr lang="en-US" sz="2000" dirty="0" err="1" smtClean="0"/>
              <a:t>bepaalde</a:t>
            </a:r>
            <a:r>
              <a:rPr lang="en-US" sz="2000" dirty="0" smtClean="0"/>
              <a:t> </a:t>
            </a:r>
            <a:r>
              <a:rPr lang="en-US" sz="2000" dirty="0" err="1" smtClean="0"/>
              <a:t>antistoffen</a:t>
            </a:r>
            <a:r>
              <a:rPr lang="en-US" sz="2000" dirty="0" smtClean="0"/>
              <a:t> in </a:t>
            </a:r>
            <a:r>
              <a:rPr lang="en-US" sz="2000" dirty="0" err="1" smtClean="0"/>
              <a:t>bloed</a:t>
            </a:r>
            <a:r>
              <a:rPr lang="en-US" sz="2000" dirty="0" smtClean="0"/>
              <a:t> </a:t>
            </a:r>
            <a:r>
              <a:rPr lang="en-US" sz="2000" dirty="0" err="1" smtClean="0"/>
              <a:t>aanwezig</a:t>
            </a:r>
            <a:r>
              <a:rPr lang="en-US" sz="2000" dirty="0" smtClean="0"/>
              <a:t>?  </a:t>
            </a:r>
          </a:p>
          <a:p>
            <a:pPr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</a:t>
            </a:r>
            <a:r>
              <a:rPr lang="en-US" sz="2000" b="1" dirty="0" err="1" smtClean="0"/>
              <a:t>Seropositief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wordt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genoemd</a:t>
            </a:r>
            <a:endParaRPr lang="en-US" sz="2000" b="1" dirty="0" smtClean="0"/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endParaRPr lang="nl-NL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ANTISTOFFEN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766976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fbeelding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5589240"/>
            <a:ext cx="5448300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Antistoffen</a:t>
            </a:r>
            <a:r>
              <a:rPr lang="en-US" sz="2800" dirty="0" smtClean="0"/>
              <a:t> </a:t>
            </a:r>
            <a:r>
              <a:rPr lang="en-US" sz="2800" dirty="0" err="1" smtClean="0"/>
              <a:t>kunnen</a:t>
            </a:r>
            <a:r>
              <a:rPr lang="en-US" sz="2800" dirty="0" smtClean="0"/>
              <a:t> op </a:t>
            </a:r>
            <a:r>
              <a:rPr lang="en-US" sz="2800" dirty="0" err="1" smtClean="0"/>
              <a:t>verschillende</a:t>
            </a:r>
            <a:r>
              <a:rPr lang="en-US" sz="2800" dirty="0" smtClean="0"/>
              <a:t> </a:t>
            </a:r>
            <a:r>
              <a:rPr lang="en-US" sz="2800" dirty="0" err="1" smtClean="0"/>
              <a:t>manieren</a:t>
            </a:r>
            <a:r>
              <a:rPr lang="en-US" sz="2800" dirty="0" smtClean="0"/>
              <a:t> </a:t>
            </a:r>
            <a:r>
              <a:rPr lang="en-US" sz="2800" dirty="0" err="1" smtClean="0"/>
              <a:t>werken</a:t>
            </a:r>
            <a:r>
              <a:rPr lang="en-US" sz="2800" dirty="0" smtClean="0"/>
              <a:t>:</a:t>
            </a:r>
            <a:endParaRPr lang="nl-NL" sz="2800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8424936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 </a:t>
            </a:r>
            <a:r>
              <a:rPr lang="en-US" sz="2800" dirty="0" err="1" smtClean="0"/>
              <a:t>overblijvende</a:t>
            </a:r>
            <a:r>
              <a:rPr lang="en-US" sz="2800" dirty="0" smtClean="0"/>
              <a:t> </a:t>
            </a:r>
            <a:r>
              <a:rPr lang="en-US" sz="2800" dirty="0" err="1" smtClean="0"/>
              <a:t>rommel</a:t>
            </a:r>
            <a:r>
              <a:rPr lang="en-US" sz="2800" dirty="0" smtClean="0"/>
              <a:t> </a:t>
            </a:r>
            <a:r>
              <a:rPr lang="en-US" sz="2800" dirty="0" err="1" smtClean="0"/>
              <a:t>wordt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werking</a:t>
            </a:r>
            <a:r>
              <a:rPr lang="en-US" sz="2800" dirty="0" smtClean="0"/>
              <a:t> </a:t>
            </a:r>
            <a:r>
              <a:rPr lang="en-US" sz="2800" dirty="0" err="1" smtClean="0"/>
              <a:t>antistoffen</a:t>
            </a:r>
            <a:r>
              <a:rPr lang="en-US" sz="2800" dirty="0" smtClean="0"/>
              <a:t> </a:t>
            </a:r>
            <a:r>
              <a:rPr lang="en-US" sz="2800" dirty="0" err="1" smtClean="0"/>
              <a:t>opgeruimd</a:t>
            </a:r>
            <a:r>
              <a:rPr lang="en-US" sz="2800" dirty="0" smtClean="0"/>
              <a:t> door MACROFAGEN</a:t>
            </a:r>
            <a:endParaRPr lang="nl-NL" sz="2800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648072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Par. 29.3 </a:t>
            </a:r>
            <a:r>
              <a:rPr lang="en-US" sz="2800" dirty="0" err="1" smtClean="0"/>
              <a:t>Bescherming</a:t>
            </a:r>
            <a:r>
              <a:rPr lang="en-US" sz="2800" dirty="0" smtClean="0"/>
              <a:t> </a:t>
            </a:r>
            <a:r>
              <a:rPr lang="en-US" sz="2800" dirty="0" err="1" smtClean="0"/>
              <a:t>aan</a:t>
            </a:r>
            <a:r>
              <a:rPr lang="en-US" sz="2800" dirty="0" smtClean="0"/>
              <a:t> de </a:t>
            </a:r>
            <a:r>
              <a:rPr lang="en-US" sz="2800" dirty="0" err="1" smtClean="0"/>
              <a:t>binnenkant</a:t>
            </a:r>
            <a:r>
              <a:rPr lang="en-US" sz="2800" dirty="0" smtClean="0"/>
              <a:t>: </a:t>
            </a:r>
            <a:r>
              <a:rPr lang="en-US" sz="2800" dirty="0" err="1" smtClean="0"/>
              <a:t>afweer</a:t>
            </a:r>
            <a:endParaRPr lang="nl-NL" sz="2800" dirty="0"/>
          </a:p>
        </p:txBody>
      </p:sp>
      <p:pic>
        <p:nvPicPr>
          <p:cNvPr id="3" name="Afbeelding 2" descr="AFWEER OVERZIC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764704"/>
            <a:ext cx="6912768" cy="59766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Par. 29.4 De </a:t>
            </a:r>
            <a:r>
              <a:rPr lang="en-US" dirty="0" err="1" smtClean="0"/>
              <a:t>eerste</a:t>
            </a:r>
            <a:r>
              <a:rPr lang="en-US" dirty="0" smtClean="0"/>
              <a:t> </a:t>
            </a:r>
            <a:r>
              <a:rPr lang="en-US" dirty="0" err="1" smtClean="0"/>
              <a:t>afweerlinie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934" y="1196752"/>
            <a:ext cx="824762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OVERZICHT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885698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30188"/>
            <a:ext cx="8456612" cy="1542627"/>
          </a:xfrm>
        </p:spPr>
        <p:txBody>
          <a:bodyPr>
            <a:normAutofit fontScale="90000"/>
          </a:bodyPr>
          <a:lstStyle/>
          <a:p>
            <a:r>
              <a:rPr lang="nl-NL" sz="4000" dirty="0"/>
              <a:t>De mens heeft 3 </a:t>
            </a:r>
            <a:r>
              <a:rPr lang="nl-NL" sz="4000" dirty="0" err="1"/>
              <a:t>nivo’s</a:t>
            </a:r>
            <a:r>
              <a:rPr lang="nl-NL" sz="4000" dirty="0"/>
              <a:t> van afweer</a:t>
            </a:r>
            <a:r>
              <a:rPr lang="nl-NL" sz="4000" dirty="0" smtClean="0"/>
              <a:t>:</a:t>
            </a:r>
            <a:br>
              <a:rPr lang="nl-NL" sz="4000" dirty="0" smtClean="0"/>
            </a:br>
            <a:r>
              <a:rPr lang="nl-NL" sz="4000" dirty="0" smtClean="0"/>
              <a:t>tweede </a:t>
            </a:r>
            <a:r>
              <a:rPr lang="nl-NL" sz="4000" dirty="0" smtClean="0"/>
              <a:t> afweerlinie</a:t>
            </a:r>
            <a:r>
              <a:rPr lang="nl-NL" sz="1800" dirty="0"/>
              <a:t/>
            </a:r>
            <a:br>
              <a:rPr lang="nl-NL" sz="1800" dirty="0"/>
            </a:br>
            <a:r>
              <a:rPr lang="nl-NL" sz="1800" dirty="0"/>
              <a:t/>
            </a:r>
            <a:br>
              <a:rPr lang="nl-NL" sz="1800" dirty="0"/>
            </a:br>
            <a:endParaRPr lang="nl-NL" sz="1800" dirty="0"/>
          </a:p>
        </p:txBody>
      </p:sp>
      <p:pic>
        <p:nvPicPr>
          <p:cNvPr id="4099" name="Picture 3" descr="43-01-BodyDefensesOvervw-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338" y="2349500"/>
            <a:ext cx="8532812" cy="2954338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3644900"/>
            <a:ext cx="8893175" cy="1655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95288" y="3644900"/>
            <a:ext cx="2592387" cy="2447925"/>
          </a:xfrm>
          <a:prstGeom prst="rect">
            <a:avLst/>
          </a:prstGeom>
          <a:solidFill>
            <a:srgbClr val="E0783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84213" y="3802063"/>
            <a:ext cx="2016125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i="0"/>
              <a:t>Huid</a:t>
            </a:r>
          </a:p>
          <a:p>
            <a:pPr>
              <a:spcBef>
                <a:spcPct val="50000"/>
              </a:spcBef>
            </a:pPr>
            <a:r>
              <a:rPr lang="nl-NL" i="0"/>
              <a:t>Epitheel</a:t>
            </a:r>
          </a:p>
          <a:p>
            <a:pPr>
              <a:spcBef>
                <a:spcPct val="50000"/>
              </a:spcBef>
            </a:pPr>
            <a:r>
              <a:rPr lang="nl-NL" i="0"/>
              <a:t>Hoesten – slijm</a:t>
            </a:r>
          </a:p>
          <a:p>
            <a:pPr>
              <a:spcBef>
                <a:spcPct val="50000"/>
              </a:spcBef>
            </a:pPr>
            <a:r>
              <a:rPr lang="nl-NL" i="0"/>
              <a:t>Longen trekken samen d.m.v.glad spierweefsel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059113" y="3656013"/>
            <a:ext cx="2665412" cy="2447575"/>
            <a:chOff x="1927" y="2296"/>
            <a:chExt cx="1633" cy="1769"/>
          </a:xfrm>
        </p:grpSpPr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927" y="2296"/>
              <a:ext cx="1633" cy="1769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2018" y="2355"/>
              <a:ext cx="1043" cy="1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i="0" dirty="0"/>
                <a:t>Fagocyten</a:t>
              </a:r>
            </a:p>
            <a:p>
              <a:pPr>
                <a:spcBef>
                  <a:spcPct val="50000"/>
                </a:spcBef>
              </a:pPr>
              <a:r>
                <a:rPr lang="nl-NL" i="0" dirty="0"/>
                <a:t>Koorts</a:t>
              </a:r>
            </a:p>
            <a:p>
              <a:pPr>
                <a:spcBef>
                  <a:spcPct val="50000"/>
                </a:spcBef>
              </a:pPr>
              <a:endParaRPr lang="en-US" dirty="0"/>
            </a:p>
            <a:p>
              <a:pPr>
                <a:spcBef>
                  <a:spcPct val="50000"/>
                </a:spcBef>
              </a:pPr>
              <a:endParaRPr lang="nl-NL" dirty="0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778500" y="3644900"/>
            <a:ext cx="2957513" cy="2447925"/>
            <a:chOff x="1927" y="2296"/>
            <a:chExt cx="1633" cy="1769"/>
          </a:xfrm>
        </p:grpSpPr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1927" y="2296"/>
              <a:ext cx="1633" cy="1769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2018" y="2355"/>
              <a:ext cx="1043" cy="1258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i="0"/>
                <a:t>Afweer door lymfocyten</a:t>
              </a:r>
            </a:p>
            <a:p>
              <a:pPr>
                <a:spcBef>
                  <a:spcPct val="50000"/>
                </a:spcBef>
              </a:pPr>
              <a:r>
                <a:rPr lang="nl-NL" i="0"/>
                <a:t>Afweer door antistoffen</a:t>
              </a:r>
            </a:p>
            <a:p>
              <a:pPr>
                <a:spcBef>
                  <a:spcPct val="50000"/>
                </a:spcBef>
              </a:pPr>
              <a:endParaRPr lang="nl-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Par. 29.5  De </a:t>
            </a:r>
            <a:r>
              <a:rPr lang="en-US" dirty="0" err="1" smtClean="0"/>
              <a:t>tweede</a:t>
            </a:r>
            <a:r>
              <a:rPr lang="en-US" dirty="0" smtClean="0"/>
              <a:t> </a:t>
            </a:r>
            <a:r>
              <a:rPr lang="en-US" dirty="0" err="1" smtClean="0"/>
              <a:t>afweerlinie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r>
              <a:rPr lang="nl-NL" sz="2000" i="1" dirty="0" smtClean="0"/>
              <a:t>Fagocytose door een macrofaag: de macrofaag omsluit dan de ziekteverwekker en vormt een </a:t>
            </a:r>
            <a:r>
              <a:rPr lang="nl-NL" sz="2000" i="1" dirty="0" err="1" smtClean="0"/>
              <a:t>fagosoom</a:t>
            </a:r>
            <a:r>
              <a:rPr lang="nl-NL" sz="2000" i="1" dirty="0" smtClean="0"/>
              <a:t> (</a:t>
            </a:r>
            <a:r>
              <a:rPr lang="nl-NL" sz="2000" i="1" dirty="0" err="1" smtClean="0"/>
              <a:t>voedselvacuole</a:t>
            </a:r>
            <a:r>
              <a:rPr lang="nl-NL" sz="2000" i="1" dirty="0" smtClean="0"/>
              <a:t>). </a:t>
            </a:r>
            <a:br>
              <a:rPr lang="nl-NL" sz="2000" i="1" dirty="0" smtClean="0"/>
            </a:br>
            <a:r>
              <a:rPr lang="nl-NL" sz="2000" i="1" dirty="0" smtClean="0"/>
              <a:t>In de cel wordt de bacterie door enzymen uit de </a:t>
            </a:r>
            <a:r>
              <a:rPr lang="nl-NL" sz="2000" i="1" dirty="0" err="1" smtClean="0"/>
              <a:t>lysosomen</a:t>
            </a:r>
            <a:r>
              <a:rPr lang="nl-NL" sz="2000" i="1" dirty="0" smtClean="0"/>
              <a:t> (kleine blaasjes) afgebroken. Vervolgens worden de restanten naar buiten afgescheiden.</a:t>
            </a:r>
          </a:p>
          <a:p>
            <a:pPr>
              <a:buNone/>
            </a:pPr>
            <a:endParaRPr lang="nl-NL" sz="2000" dirty="0"/>
          </a:p>
        </p:txBody>
      </p:sp>
      <p:pic>
        <p:nvPicPr>
          <p:cNvPr id="4" name="Afbeelding 3" descr="macrofagen  tweede afweerlin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756097"/>
            <a:ext cx="5400600" cy="399271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err="1" smtClean="0"/>
              <a:t>Macrofagen</a:t>
            </a:r>
            <a:r>
              <a:rPr lang="en-US" sz="2800" dirty="0" smtClean="0"/>
              <a:t>: </a:t>
            </a:r>
            <a:r>
              <a:rPr lang="en-US" sz="2800" dirty="0" err="1" smtClean="0"/>
              <a:t>Ziekteverwekkers</a:t>
            </a:r>
            <a:r>
              <a:rPr lang="en-US" sz="2800" dirty="0" smtClean="0"/>
              <a:t> </a:t>
            </a:r>
            <a:r>
              <a:rPr lang="en-US" sz="2800" dirty="0" err="1" smtClean="0"/>
              <a:t>worden</a:t>
            </a:r>
            <a:r>
              <a:rPr lang="en-US" sz="2800" dirty="0" smtClean="0"/>
              <a:t> in de (</a:t>
            </a:r>
            <a:r>
              <a:rPr lang="en-US" sz="2800" dirty="0" err="1" smtClean="0"/>
              <a:t>verterings</a:t>
            </a:r>
            <a:r>
              <a:rPr lang="en-US" sz="2800" dirty="0" smtClean="0"/>
              <a:t>)vacuole </a:t>
            </a:r>
            <a:r>
              <a:rPr lang="en-US" sz="2800" dirty="0" err="1" smtClean="0"/>
              <a:t>verteerd</a:t>
            </a:r>
            <a:r>
              <a:rPr lang="en-US" sz="2800" dirty="0" smtClean="0"/>
              <a:t> met </a:t>
            </a:r>
            <a:r>
              <a:rPr lang="en-US" sz="2800" dirty="0" err="1" smtClean="0"/>
              <a:t>eiwitten</a:t>
            </a:r>
            <a:r>
              <a:rPr lang="en-US" sz="2800" dirty="0" smtClean="0"/>
              <a:t> </a:t>
            </a:r>
            <a:r>
              <a:rPr lang="en-US" sz="2800" dirty="0" err="1" smtClean="0"/>
              <a:t>uit</a:t>
            </a:r>
            <a:r>
              <a:rPr lang="en-US" sz="2800" dirty="0" smtClean="0"/>
              <a:t> de </a:t>
            </a:r>
            <a:r>
              <a:rPr lang="en-US" sz="2800" dirty="0" err="1" smtClean="0"/>
              <a:t>lysosomen</a:t>
            </a:r>
            <a:endParaRPr lang="nl-NL" sz="2800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648072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FAGOCYTOSE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  <a:p>
            <a:endParaRPr lang="nl-NL" dirty="0" smtClean="0"/>
          </a:p>
          <a:p>
            <a:r>
              <a:rPr lang="nl-NL" dirty="0" smtClean="0">
                <a:hlinkClick r:id="rId2"/>
              </a:rPr>
              <a:t>http://www.youtube.com/watch?v=AEy911xXXWg/watch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Par. 29.5.1 </a:t>
            </a:r>
            <a:r>
              <a:rPr lang="en-US" sz="3200" dirty="0" err="1" smtClean="0"/>
              <a:t>Ontsteking</a:t>
            </a:r>
            <a:r>
              <a:rPr lang="en-US" sz="3200" dirty="0" smtClean="0"/>
              <a:t> en </a:t>
            </a:r>
            <a:r>
              <a:rPr lang="en-US" sz="3200" dirty="0" err="1" smtClean="0"/>
              <a:t>koorts</a:t>
            </a:r>
            <a:endParaRPr lang="nl-NL" sz="3200" dirty="0"/>
          </a:p>
        </p:txBody>
      </p:sp>
      <p:pic>
        <p:nvPicPr>
          <p:cNvPr id="4" name="Tijdelijke aanduiding voor inhoud 3" descr="ontsteking en koor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7540" y="1412776"/>
            <a:ext cx="8211333" cy="446449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270</Words>
  <Application>Microsoft Office PowerPoint</Application>
  <PresentationFormat>Diavoorstelling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Office-thema</vt:lpstr>
      <vt:lpstr> Par. 29.3 t/m 29.6 De mens heeft 3 nivo’s van afweer tegen bacteriën, virussen, schimmels, ééncellige parasieten, parasitaire wormen én binnendringende vreemde stoffen Eén woord daarvoor:  ANTIGENEN :  </vt:lpstr>
      <vt:lpstr>Par. 29.3 Bescherming aan de binnenkant: afweer</vt:lpstr>
      <vt:lpstr>Par. 29.4 De eerste afweerlinie</vt:lpstr>
      <vt:lpstr>OVERZICHT</vt:lpstr>
      <vt:lpstr>De mens heeft 3 nivo’s van afweer: tweede  afweerlinie  </vt:lpstr>
      <vt:lpstr>Par. 29.5  De tweede afweerlinie</vt:lpstr>
      <vt:lpstr>Macrofagen: Ziekteverwekkers worden in de (verterings)vacuole verteerd met eiwitten uit de lysosomen</vt:lpstr>
      <vt:lpstr>FAGOCYTOSE</vt:lpstr>
      <vt:lpstr>Par. 29.5.1 Ontsteking en koorts</vt:lpstr>
      <vt:lpstr>Par. 29.5.2  Killers in het bloed</vt:lpstr>
      <vt:lpstr>De mens heeft 3 nivo’s van afweer: derde afweerlinie = immuunsysteem  </vt:lpstr>
      <vt:lpstr>Par. 29.6 OVERZICHT SPECIFIEKE AFWEER</vt:lpstr>
      <vt:lpstr>Par. 29.6.1  Antigenen en antistoffen</vt:lpstr>
      <vt:lpstr>ANTISTOFFEN</vt:lpstr>
      <vt:lpstr>Antistoffen kunnen op verschillende manieren werken:</vt:lpstr>
      <vt:lpstr>De overblijvende rommel wordt na werking antistoffen opgeruimd door MACROFAGEN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Par. 29.3 t/m 29.6 De mens heeft 3 nivo’s van afweer tegen bacteriën, virussen, schimmels, ééncellige parasieten, parasitaire wormen én binnendringende vreemde stoffen Eén woord daarvoor:  ANTIGENEN :  </dc:title>
  <dc:creator>biobertus</dc:creator>
  <cp:lastModifiedBy>biobertus</cp:lastModifiedBy>
  <cp:revision>1</cp:revision>
  <dcterms:created xsi:type="dcterms:W3CDTF">2014-12-02T21:50:56Z</dcterms:created>
  <dcterms:modified xsi:type="dcterms:W3CDTF">2014-12-02T21:52:05Z</dcterms:modified>
</cp:coreProperties>
</file>